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3"/>
  </p:notesMasterIdLst>
  <p:handoutMasterIdLst>
    <p:handoutMasterId r:id="rId94"/>
  </p:handoutMasterIdLst>
  <p:sldIdLst>
    <p:sldId id="319" r:id="rId2"/>
    <p:sldId id="312" r:id="rId3"/>
    <p:sldId id="1427" r:id="rId4"/>
    <p:sldId id="1428" r:id="rId5"/>
    <p:sldId id="1429" r:id="rId6"/>
    <p:sldId id="308" r:id="rId7"/>
    <p:sldId id="1430" r:id="rId8"/>
    <p:sldId id="1431" r:id="rId9"/>
    <p:sldId id="1432" r:id="rId10"/>
    <p:sldId id="1433" r:id="rId11"/>
    <p:sldId id="1434" r:id="rId12"/>
    <p:sldId id="1455" r:id="rId13"/>
    <p:sldId id="1435" r:id="rId14"/>
    <p:sldId id="1436" r:id="rId15"/>
    <p:sldId id="1437" r:id="rId16"/>
    <p:sldId id="1456" r:id="rId17"/>
    <p:sldId id="1438" r:id="rId18"/>
    <p:sldId id="1439" r:id="rId19"/>
    <p:sldId id="1440" r:id="rId20"/>
    <p:sldId id="1441" r:id="rId21"/>
    <p:sldId id="1457" r:id="rId22"/>
    <p:sldId id="1458" r:id="rId23"/>
    <p:sldId id="1459" r:id="rId24"/>
    <p:sldId id="1467" r:id="rId25"/>
    <p:sldId id="1460" r:id="rId26"/>
    <p:sldId id="1461" r:id="rId27"/>
    <p:sldId id="1468" r:id="rId28"/>
    <p:sldId id="1462" r:id="rId29"/>
    <p:sldId id="1463" r:id="rId30"/>
    <p:sldId id="1469" r:id="rId31"/>
    <p:sldId id="1464" r:id="rId32"/>
    <p:sldId id="1465" r:id="rId33"/>
    <p:sldId id="1466" r:id="rId34"/>
    <p:sldId id="1470" r:id="rId35"/>
    <p:sldId id="1471" r:id="rId36"/>
    <p:sldId id="1472" r:id="rId37"/>
    <p:sldId id="1473" r:id="rId38"/>
    <p:sldId id="1474" r:id="rId39"/>
    <p:sldId id="1475" r:id="rId40"/>
    <p:sldId id="1421" r:id="rId41"/>
    <p:sldId id="1424" r:id="rId42"/>
    <p:sldId id="1476" r:id="rId43"/>
    <p:sldId id="1477" r:id="rId44"/>
    <p:sldId id="1478" r:id="rId45"/>
    <p:sldId id="1479" r:id="rId46"/>
    <p:sldId id="1425" r:id="rId47"/>
    <p:sldId id="1442" r:id="rId48"/>
    <p:sldId id="1443" r:id="rId49"/>
    <p:sldId id="1444" r:id="rId50"/>
    <p:sldId id="1445" r:id="rId51"/>
    <p:sldId id="1446" r:id="rId52"/>
    <p:sldId id="1447" r:id="rId53"/>
    <p:sldId id="1422" r:id="rId54"/>
    <p:sldId id="1448" r:id="rId55"/>
    <p:sldId id="1449" r:id="rId56"/>
    <p:sldId id="1450" r:id="rId57"/>
    <p:sldId id="1451" r:id="rId58"/>
    <p:sldId id="1452" r:id="rId59"/>
    <p:sldId id="1453" r:id="rId60"/>
    <p:sldId id="1480" r:id="rId61"/>
    <p:sldId id="1481" r:id="rId62"/>
    <p:sldId id="1482" r:id="rId63"/>
    <p:sldId id="1483" r:id="rId64"/>
    <p:sldId id="1484" r:id="rId65"/>
    <p:sldId id="1485" r:id="rId66"/>
    <p:sldId id="1486" r:id="rId67"/>
    <p:sldId id="1487" r:id="rId68"/>
    <p:sldId id="1488" r:id="rId69"/>
    <p:sldId id="1490" r:id="rId70"/>
    <p:sldId id="1423" r:id="rId71"/>
    <p:sldId id="1489" r:id="rId72"/>
    <p:sldId id="1454" r:id="rId73"/>
    <p:sldId id="1359" r:id="rId74"/>
    <p:sldId id="1491" r:id="rId75"/>
    <p:sldId id="1492" r:id="rId76"/>
    <p:sldId id="1493" r:id="rId77"/>
    <p:sldId id="1494" r:id="rId78"/>
    <p:sldId id="1495" r:id="rId79"/>
    <p:sldId id="1496" r:id="rId80"/>
    <p:sldId id="1497" r:id="rId81"/>
    <p:sldId id="1498" r:id="rId82"/>
    <p:sldId id="1499" r:id="rId83"/>
    <p:sldId id="1500" r:id="rId84"/>
    <p:sldId id="1501" r:id="rId85"/>
    <p:sldId id="1502" r:id="rId86"/>
    <p:sldId id="1503" r:id="rId87"/>
    <p:sldId id="1504" r:id="rId88"/>
    <p:sldId id="1505" r:id="rId89"/>
    <p:sldId id="1506" r:id="rId90"/>
    <p:sldId id="1507" r:id="rId91"/>
    <p:sldId id="1510" r:id="rId92"/>
  </p:sldIdLst>
  <p:sldSz cx="9144000" cy="6858000" type="screen4x3"/>
  <p:notesSz cx="6858000" cy="9144000"/>
  <p:custDataLst>
    <p:tags r:id="rId9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差分方程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60980" y="2862852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差分方程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104756"/>
              </p:ext>
            </p:extLst>
          </p:nvPr>
        </p:nvGraphicFramePr>
        <p:xfrm>
          <a:off x="518366" y="562816"/>
          <a:ext cx="7861300" cy="608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6331113" progId="Word.Document.12">
                  <p:embed/>
                </p:oleObj>
              </mc:Choice>
              <mc:Fallback>
                <p:oleObj name="Document" r:id="rId2" imgW="8137152" imgH="63311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8366" y="562816"/>
                        <a:ext cx="7861300" cy="608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2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737191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7100" progId="Word.Document.12">
                  <p:embed/>
                </p:oleObj>
              </mc:Choice>
              <mc:Fallback>
                <p:oleObj name="Document" r:id="rId2" imgW="8129635" imgH="33071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90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F0824B-D3FE-4481-A721-96C2F4034F82}"/>
              </a:ext>
            </a:extLst>
          </p:cNvPr>
          <p:cNvSpPr txBox="1"/>
          <p:nvPr/>
        </p:nvSpPr>
        <p:spPr>
          <a:xfrm>
            <a:off x="514350" y="915324"/>
            <a:ext cx="78228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format long g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 = 300000; r = 0.051 /12; N = 360;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= round((1+r)^N*Q*r/((1+r)^N-1), 2)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 = x*N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总还款额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format 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恢复到短小数的显示格式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8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468050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86515" progId="Word.Document.12">
                  <p:embed/>
                </p:oleObj>
              </mc:Choice>
              <mc:Fallback>
                <p:oleObj name="Document" r:id="rId2" imgW="8129635" imgH="42865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0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460193"/>
              </p:ext>
            </p:extLst>
          </p:nvPr>
        </p:nvGraphicFramePr>
        <p:xfrm>
          <a:off x="478025" y="1340644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06686" progId="Word.Document.12">
                  <p:embed/>
                </p:oleObj>
              </mc:Choice>
              <mc:Fallback>
                <p:oleObj name="Document" r:id="rId2" imgW="8129635" imgH="43066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025" y="1340644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6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044528"/>
              </p:ext>
            </p:extLst>
          </p:nvPr>
        </p:nvGraphicFramePr>
        <p:xfrm>
          <a:off x="491472" y="428346"/>
          <a:ext cx="7861300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6423648" progId="Word.Document.12">
                  <p:embed/>
                </p:oleObj>
              </mc:Choice>
              <mc:Fallback>
                <p:oleObj name="Document" r:id="rId2" imgW="8111970" imgH="64236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72" y="428346"/>
                        <a:ext cx="7861300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7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C692B1-34AC-46FE-B4CF-F79DF61B041B}"/>
              </a:ext>
            </a:extLst>
          </p:cNvPr>
          <p:cNvSpPr txBox="1"/>
          <p:nvPr/>
        </p:nvSpPr>
        <p:spPr>
          <a:xfrm>
            <a:off x="613522" y="1597096"/>
            <a:ext cx="79169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a=readmatrix('data6_18.txt');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x=a([2:2:6],:)'; x=x(~isnan(x));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= [x(1:end-1), x(1:end-1).^2];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构造线性方程组系数矩阵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 = pinv(A) * x(2:end)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求最小二乘解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y2010 = [x(end), x(end)^2] * cs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2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045536"/>
              </p:ext>
            </p:extLst>
          </p:nvPr>
        </p:nvGraphicFramePr>
        <p:xfrm>
          <a:off x="531813" y="804863"/>
          <a:ext cx="7861300" cy="551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16914" progId="Word.Document.12">
                  <p:embed/>
                </p:oleObj>
              </mc:Choice>
              <mc:Fallback>
                <p:oleObj name="Document" r:id="rId2" imgW="8129635" imgH="57169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1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39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56519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9340" progId="Word.Document.12">
                  <p:embed/>
                </p:oleObj>
              </mc:Choice>
              <mc:Fallback>
                <p:oleObj name="Document" r:id="rId2" imgW="8129635" imgH="50793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44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932693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67370" progId="Word.Document.12">
                  <p:embed/>
                </p:oleObj>
              </mc:Choice>
              <mc:Fallback>
                <p:oleObj name="Document" r:id="rId2" imgW="8129635" imgH="52673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91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差分方程建模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617431" y="2912473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差分方程的基本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概念和理论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270192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34079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莱斯利（</a:t>
            </a: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）种群模型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53869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60929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79538" y="5368232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应用案例：最优捕鱼策略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020768"/>
              </p:ext>
            </p:extLst>
          </p:nvPr>
        </p:nvGraphicFramePr>
        <p:xfrm>
          <a:off x="641350" y="388938"/>
          <a:ext cx="7861300" cy="64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694527" progId="Word.Document.12">
                  <p:embed/>
                </p:oleObj>
              </mc:Choice>
              <mc:Fallback>
                <p:oleObj name="Document" r:id="rId2" imgW="8129635" imgH="66945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388938"/>
                        <a:ext cx="7861300" cy="646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6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55206"/>
              </p:ext>
            </p:extLst>
          </p:nvPr>
        </p:nvGraphicFramePr>
        <p:xfrm>
          <a:off x="531813" y="804863"/>
          <a:ext cx="7861300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04667" progId="Word.Document.12">
                  <p:embed/>
                </p:oleObj>
              </mc:Choice>
              <mc:Fallback>
                <p:oleObj name="Document" r:id="rId2" imgW="8129635" imgH="57046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848802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5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254396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66428" progId="Word.Document.12">
                  <p:embed/>
                </p:oleObj>
              </mc:Choice>
              <mc:Fallback>
                <p:oleObj name="Document" r:id="rId2" imgW="8129635" imgH="5366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6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1124C0B-7B48-40B6-85C3-D2952A34E8B3}"/>
              </a:ext>
            </a:extLst>
          </p:cNvPr>
          <p:cNvSpPr txBox="1"/>
          <p:nvPr/>
        </p:nvSpPr>
        <p:spPr>
          <a:xfrm>
            <a:off x="472328" y="762070"/>
            <a:ext cx="819934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 = 1; u = 5 * v; h = 0.00005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 = 0; y = 0; t = 0;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设置导弹初始位置和时间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plot(x, y, '.'), hold on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while x &lt;= 0.99999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pq = [1-x, v*t-y];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 = x + u * pq(1)/norm(pq) * h;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y = y + u * pq(2)/norm(pq) * h;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t = t + h; plot(x, y, '.')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 y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显示击中时的导弹位置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 'Interpreter', 'latex')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 'Interpreter', 'latex', 'Rotation', 0)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45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760282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7674" progId="Word.Document.12">
                  <p:embed/>
                </p:oleObj>
              </mc:Choice>
              <mc:Fallback>
                <p:oleObj name="Document" r:id="rId2" imgW="8129635" imgH="4967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4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896618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283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E737FA5-F57B-436E-904D-0E58C042E083}"/>
              </a:ext>
            </a:extLst>
          </p:cNvPr>
          <p:cNvSpPr txBox="1"/>
          <p:nvPr/>
        </p:nvSpPr>
        <p:spPr>
          <a:xfrm>
            <a:off x="487455" y="1000036"/>
            <a:ext cx="65050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由如下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程序：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x=[[1:5]',ones(5,1)];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y=[11 12 13 15 16]';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z=x\y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C9E1D51-A9D3-4070-BA98-1627CEE0E6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704295"/>
              </p:ext>
            </p:extLst>
          </p:nvPr>
        </p:nvGraphicFramePr>
        <p:xfrm>
          <a:off x="800754" y="3104311"/>
          <a:ext cx="7861300" cy="4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0553" progId="Word.Document.12">
                  <p:embed/>
                </p:oleObj>
              </mc:Choice>
              <mc:Fallback>
                <p:oleObj name="Document" r:id="rId2" imgW="8129635" imgH="47605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0754" y="3104311"/>
                        <a:ext cx="7861300" cy="459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8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514794"/>
              </p:ext>
            </p:extLst>
          </p:nvPr>
        </p:nvGraphicFramePr>
        <p:xfrm>
          <a:off x="641350" y="589711"/>
          <a:ext cx="7861300" cy="614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56649" progId="Word.Document.12">
                  <p:embed/>
                </p:oleObj>
              </mc:Choice>
              <mc:Fallback>
                <p:oleObj name="Document" r:id="rId2" imgW="8129635" imgH="63566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89711"/>
                        <a:ext cx="7861300" cy="614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1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41647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37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49080"/>
              </p:ext>
            </p:extLst>
          </p:nvPr>
        </p:nvGraphicFramePr>
        <p:xfrm>
          <a:off x="531813" y="804863"/>
          <a:ext cx="78613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503722" progId="Word.Document.12">
                  <p:embed/>
                </p:oleObj>
              </mc:Choice>
              <mc:Fallback>
                <p:oleObj name="Document" r:id="rId2" imgW="8111970" imgH="45037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5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6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3FFCD00-C405-4625-8649-B206EAE14A1C}"/>
              </a:ext>
            </a:extLst>
          </p:cNvPr>
          <p:cNvSpPr txBox="1"/>
          <p:nvPr/>
        </p:nvSpPr>
        <p:spPr>
          <a:xfrm>
            <a:off x="783290" y="1138535"/>
            <a:ext cx="73925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y0=[11 12 13 15 16]';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y=y0(3:5);x=[y0(2:4),y0(1:3),ones(3,1)];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z=x\y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C60CA7F-F1F1-41F4-9BBE-D1C15EEE00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163333"/>
              </p:ext>
            </p:extLst>
          </p:nvPr>
        </p:nvGraphicFramePr>
        <p:xfrm>
          <a:off x="641350" y="2698341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65318" progId="Word.Document.12">
                  <p:embed/>
                </p:oleObj>
              </mc:Choice>
              <mc:Fallback>
                <p:oleObj name="Document" r:id="rId2" imgW="8129635" imgH="45653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2698341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30533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3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279792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506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300520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76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321B5C-3992-4183-A80B-EEC5BBC5C150}"/>
              </a:ext>
            </a:extLst>
          </p:cNvPr>
          <p:cNvSpPr txBox="1"/>
          <p:nvPr/>
        </p:nvSpPr>
        <p:spPr>
          <a:xfrm>
            <a:off x="452157" y="1350003"/>
            <a:ext cx="82396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y0=[11 16 25 12 12 18 26 14 13 20 27 15 15 24 30 15 16 25 32 17]';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y=y0(9:20); x=[y0(5:16),y0(1:12),ones(12,1)];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z=x\y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t=21:25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y0(t)=z(1)*y0(t-4)+z(2)*y0(t-8)+z(3);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yhat=y0([21,25]) 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提取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t=21,25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时的预测值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41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326430"/>
              </p:ext>
            </p:extLst>
          </p:nvPr>
        </p:nvGraphicFramePr>
        <p:xfrm>
          <a:off x="490538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595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412073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162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488382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4763" progId="Word.Document.12">
                  <p:embed/>
                </p:oleObj>
              </mc:Choice>
              <mc:Fallback>
                <p:oleObj name="Document" r:id="rId2" imgW="8129635" imgH="52547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12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039501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559510" progId="Word.Document.12">
                  <p:embed/>
                </p:oleObj>
              </mc:Choice>
              <mc:Fallback>
                <p:oleObj name="Document" r:id="rId2" imgW="8137152" imgH="45595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1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204205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A317B3B-8C29-406F-8525-A6695C52E226}"/>
              </a:ext>
            </a:extLst>
          </p:cNvPr>
          <p:cNvSpPr txBox="1"/>
          <p:nvPr/>
        </p:nvSpPr>
        <p:spPr>
          <a:xfrm>
            <a:off x="750887" y="2385083"/>
            <a:ext cx="76905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M=600; N=420; p=200; q=2282;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eq=@(x) x^M-(1+q/p)*x^(M-N)+q/p;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x=fzero(eq,[1.0001,1.5])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936504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36576" y="2801779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latin typeface="微软雅黑" pitchFamily="34" charset="-122"/>
                <a:ea typeface="微软雅黑" pitchFamily="34" charset="-122"/>
              </a:rPr>
              <a:t>差分方程的</a:t>
            </a:r>
            <a:endParaRPr lang="en-US" altLang="zh-CN" sz="46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latin typeface="微软雅黑" pitchFamily="34" charset="-122"/>
                <a:ea typeface="微软雅黑" pitchFamily="34" charset="-122"/>
              </a:rPr>
              <a:t>基本概念和理论</a:t>
            </a:r>
            <a:endParaRPr lang="zh-CN" altLang="en-US" sz="4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0726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基本概念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27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402777E-9306-40DB-9AD1-F92AA21EE7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9937"/>
              </p:ext>
            </p:extLst>
          </p:nvPr>
        </p:nvGraphicFramePr>
        <p:xfrm>
          <a:off x="531813" y="3429000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5996" progId="Word.Document.12">
                  <p:embed/>
                </p:oleObj>
              </mc:Choice>
              <mc:Fallback>
                <p:oleObj name="Document" r:id="rId4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64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25563"/>
              </p:ext>
            </p:extLst>
          </p:nvPr>
        </p:nvGraphicFramePr>
        <p:xfrm>
          <a:off x="531813" y="804863"/>
          <a:ext cx="7861300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80724" progId="Word.Document.12">
                  <p:embed/>
                </p:oleObj>
              </mc:Choice>
              <mc:Fallback>
                <p:oleObj name="Document" r:id="rId2" imgW="8129635" imgH="4780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1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3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680479"/>
              </p:ext>
            </p:extLst>
          </p:nvPr>
        </p:nvGraphicFramePr>
        <p:xfrm>
          <a:off x="531813" y="804863"/>
          <a:ext cx="78613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6336" progId="Word.Document.12">
                  <p:embed/>
                </p:oleObj>
              </mc:Choice>
              <mc:Fallback>
                <p:oleObj name="Document" r:id="rId2" imgW="8129635" imgH="38463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13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4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730509"/>
              </p:ext>
            </p:extLst>
          </p:nvPr>
        </p:nvGraphicFramePr>
        <p:xfrm>
          <a:off x="531813" y="804863"/>
          <a:ext cx="7861300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40295" progId="Word.Document.12">
                  <p:embed/>
                </p:oleObj>
              </mc:Choice>
              <mc:Fallback>
                <p:oleObj name="Document" r:id="rId2" imgW="8129635" imgH="3640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48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90651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30709" progId="Word.Document.12">
                  <p:embed/>
                </p:oleObj>
              </mc:Choice>
              <mc:Fallback>
                <p:oleObj name="Document" r:id="rId2" imgW="8153322" imgH="373070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差分方程的平衡点及稳定性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193479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2089" progId="Word.Document.12">
                  <p:embed/>
                </p:oleObj>
              </mc:Choice>
              <mc:Fallback>
                <p:oleObj name="Document" r:id="rId2" imgW="8129635" imgH="5402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2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16818"/>
              </p:ext>
            </p:extLst>
          </p:nvPr>
        </p:nvGraphicFramePr>
        <p:xfrm>
          <a:off x="531813" y="804863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10481" progId="Word.Document.12">
                  <p:embed/>
                </p:oleObj>
              </mc:Choice>
              <mc:Fallback>
                <p:oleObj name="Document" r:id="rId2" imgW="8129635" imgH="3410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29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855751"/>
              </p:ext>
            </p:extLst>
          </p:nvPr>
        </p:nvGraphicFramePr>
        <p:xfrm>
          <a:off x="531813" y="804863"/>
          <a:ext cx="7861300" cy="328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10481" progId="Word.Document.12">
                  <p:embed/>
                </p:oleObj>
              </mc:Choice>
              <mc:Fallback>
                <p:oleObj name="Document" r:id="rId2" imgW="8129635" imgH="3410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8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43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59103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5269" progId="Word.Document.12">
                  <p:embed/>
                </p:oleObj>
              </mc:Choice>
              <mc:Fallback>
                <p:oleObj name="Document" r:id="rId2" imgW="8129635" imgH="35952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4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007190"/>
              </p:ext>
            </p:extLst>
          </p:nvPr>
        </p:nvGraphicFramePr>
        <p:xfrm>
          <a:off x="531813" y="804863"/>
          <a:ext cx="7861300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520238" progId="Word.Document.12">
                  <p:embed/>
                </p:oleObj>
              </mc:Choice>
              <mc:Fallback>
                <p:oleObj name="Document" r:id="rId2" imgW="8111970" imgH="55202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6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4398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13864" progId="Word.Document.12">
                  <p:embed/>
                </p:oleObj>
              </mc:Choice>
              <mc:Fallback>
                <p:oleObj name="Document" r:id="rId2" imgW="8129635" imgH="48138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93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661727"/>
              </p:ext>
            </p:extLst>
          </p:nvPr>
        </p:nvGraphicFramePr>
        <p:xfrm>
          <a:off x="478025" y="467519"/>
          <a:ext cx="7861300" cy="592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35839" progId="Word.Document.12">
                  <p:embed/>
                </p:oleObj>
              </mc:Choice>
              <mc:Fallback>
                <p:oleObj name="Document" r:id="rId2" imgW="8129635" imgH="61358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025" y="467519"/>
                        <a:ext cx="7861300" cy="592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50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705678" y="2659570"/>
            <a:ext cx="6706442" cy="147730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莱斯利（</a:t>
            </a:r>
            <a:r>
              <a:rPr lang="en-US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Leslie</a:t>
            </a:r>
            <a:r>
              <a:rPr lang="zh-CN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44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种群模型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216558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5965" progId="Word.Document.12">
                  <p:embed/>
                </p:oleObj>
              </mc:Choice>
              <mc:Fallback>
                <p:oleObj name="Document" r:id="rId2" imgW="8129635" imgH="53959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20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915106"/>
              </p:ext>
            </p:extLst>
          </p:nvPr>
        </p:nvGraphicFramePr>
        <p:xfrm>
          <a:off x="531813" y="804863"/>
          <a:ext cx="7861300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6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27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44307"/>
              </p:ext>
            </p:extLst>
          </p:nvPr>
        </p:nvGraphicFramePr>
        <p:xfrm>
          <a:off x="504919" y="683839"/>
          <a:ext cx="786130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13506" progId="Word.Document.12">
                  <p:embed/>
                </p:oleObj>
              </mc:Choice>
              <mc:Fallback>
                <p:oleObj name="Document" r:id="rId2" imgW="8129635" imgH="61135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683839"/>
                        <a:ext cx="786130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802943"/>
              </p:ext>
            </p:extLst>
          </p:nvPr>
        </p:nvGraphicFramePr>
        <p:xfrm>
          <a:off x="531813" y="804863"/>
          <a:ext cx="7861300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53207" progId="Word.Document.12">
                  <p:embed/>
                </p:oleObj>
              </mc:Choice>
              <mc:Fallback>
                <p:oleObj name="Document" r:id="rId2" imgW="8129635" imgH="33532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78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120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55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469248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7149" progId="Word.Document.12">
                  <p:embed/>
                </p:oleObj>
              </mc:Choice>
              <mc:Fallback>
                <p:oleObj name="Document" r:id="rId2" imgW="8129635" imgH="42771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1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差分方程建模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081082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10040" progId="Word.Document.12">
                  <p:embed/>
                </p:oleObj>
              </mc:Choice>
              <mc:Fallback>
                <p:oleObj name="Document" r:id="rId2" imgW="8129635" imgH="49100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47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19860"/>
              </p:ext>
            </p:extLst>
          </p:nvPr>
        </p:nvGraphicFramePr>
        <p:xfrm>
          <a:off x="531813" y="804863"/>
          <a:ext cx="7861300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38716" progId="Word.Document.12">
                  <p:embed/>
                </p:oleObj>
              </mc:Choice>
              <mc:Fallback>
                <p:oleObj name="Document" r:id="rId2" imgW="8129635" imgH="353871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1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14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744516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33067" progId="Word.Document.12">
                  <p:embed/>
                </p:oleObj>
              </mc:Choice>
              <mc:Fallback>
                <p:oleObj name="Document" r:id="rId2" imgW="8129635" imgH="54330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06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06762"/>
              </p:ext>
            </p:extLst>
          </p:nvPr>
        </p:nvGraphicFramePr>
        <p:xfrm>
          <a:off x="531813" y="804863"/>
          <a:ext cx="7861300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70945" progId="Word.Document.12">
                  <p:embed/>
                </p:oleObj>
              </mc:Choice>
              <mc:Fallback>
                <p:oleObj name="Document" r:id="rId2" imgW="8129635" imgH="57709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87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465621"/>
              </p:ext>
            </p:extLst>
          </p:nvPr>
        </p:nvGraphicFramePr>
        <p:xfrm>
          <a:off x="531813" y="804863"/>
          <a:ext cx="8353425" cy="657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3229" imgH="6819481" progId="Word.Document.12">
                  <p:embed/>
                </p:oleObj>
              </mc:Choice>
              <mc:Fallback>
                <p:oleObj name="Document" r:id="rId2" imgW="8623229" imgH="6819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53425" cy="657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19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742929"/>
              </p:ext>
            </p:extLst>
          </p:nvPr>
        </p:nvGraphicFramePr>
        <p:xfrm>
          <a:off x="641350" y="710733"/>
          <a:ext cx="7861300" cy="653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87155" progId="Word.Document.12">
                  <p:embed/>
                </p:oleObj>
              </mc:Choice>
              <mc:Fallback>
                <p:oleObj name="Document" r:id="rId2" imgW="8129635" imgH="57871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10733"/>
                        <a:ext cx="7861300" cy="653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9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259228"/>
              </p:ext>
            </p:extLst>
          </p:nvPr>
        </p:nvGraphicFramePr>
        <p:xfrm>
          <a:off x="531813" y="804863"/>
          <a:ext cx="7861300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36640" progId="Word.Document.12">
                  <p:embed/>
                </p:oleObj>
              </mc:Choice>
              <mc:Fallback>
                <p:oleObj name="Document" r:id="rId2" imgW="8129635" imgH="46366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7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0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54967"/>
              </p:ext>
            </p:extLst>
          </p:nvPr>
        </p:nvGraphicFramePr>
        <p:xfrm>
          <a:off x="641350" y="603158"/>
          <a:ext cx="786130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08463" progId="Word.Document.12">
                  <p:embed/>
                </p:oleObj>
              </mc:Choice>
              <mc:Fallback>
                <p:oleObj name="Document" r:id="rId2" imgW="8129635" imgH="61084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603158"/>
                        <a:ext cx="786130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6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30557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4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4B228C-E0D6-41C0-A4FA-56DBB3B51E94}"/>
              </a:ext>
            </a:extLst>
          </p:cNvPr>
          <p:cNvSpPr txBox="1"/>
          <p:nvPr/>
        </p:nvSpPr>
        <p:spPr>
          <a:xfrm>
            <a:off x="559734" y="1012954"/>
            <a:ext cx="802453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syms k positive integer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X0 = [500; 1000; 500];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 = [0,4,3;0.5,0,0;0,0.25,0];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 = sym(L);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转换为符号矩阵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X1 = L * X0, X2 = L * X1, X3 = L * X2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 = charpoly(L)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计算特征多项式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 = roots(p)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计算符号特征值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[P, D] = eig(L)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计算符号特征向量和特征值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 = P*diag([1,0,0])*inv(P)*X0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tc = inv(P)*X0; c = tc(1)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59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5391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3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01779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>
            <a:defPPr>
              <a:defRPr lang="en-US"/>
            </a:defPPr>
            <a:lvl1pPr algn="ctr" defTabSz="1219140">
              <a:defRPr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zh-CN" b="1"/>
              <a:t>应用案例：</a:t>
            </a:r>
            <a:endParaRPr lang="en-US" altLang="zh-CN" b="1"/>
          </a:p>
          <a:p>
            <a:r>
              <a:rPr lang="zh-CN" altLang="zh-CN" b="1"/>
              <a:t>最优捕鱼策略</a:t>
            </a: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2273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38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784686"/>
              </p:ext>
            </p:extLst>
          </p:nvPr>
        </p:nvGraphicFramePr>
        <p:xfrm>
          <a:off x="531813" y="549369"/>
          <a:ext cx="7861300" cy="599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03559" progId="Word.Document.12">
                  <p:embed/>
                </p:oleObj>
              </mc:Choice>
              <mc:Fallback>
                <p:oleObj name="Document" r:id="rId2" imgW="8129635" imgH="62035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49369"/>
                        <a:ext cx="7861300" cy="599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7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633321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9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557340"/>
              </p:ext>
            </p:extLst>
          </p:nvPr>
        </p:nvGraphicFramePr>
        <p:xfrm>
          <a:off x="531813" y="535922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15003" progId="Word.Document.12">
                  <p:embed/>
                </p:oleObj>
              </mc:Choice>
              <mc:Fallback>
                <p:oleObj name="Document" r:id="rId2" imgW="8129635" imgH="64150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35922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067481"/>
              </p:ext>
            </p:extLst>
          </p:nvPr>
        </p:nvGraphicFramePr>
        <p:xfrm>
          <a:off x="531813" y="804863"/>
          <a:ext cx="7861300" cy="563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34703" progId="Word.Document.12">
                  <p:embed/>
                </p:oleObj>
              </mc:Choice>
              <mc:Fallback>
                <p:oleObj name="Document" r:id="rId2" imgW="8129635" imgH="58347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3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5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532192"/>
              </p:ext>
            </p:extLst>
          </p:nvPr>
        </p:nvGraphicFramePr>
        <p:xfrm>
          <a:off x="531813" y="804863"/>
          <a:ext cx="7861300" cy="631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38195" progId="Word.Document.12">
                  <p:embed/>
                </p:oleObj>
              </mc:Choice>
              <mc:Fallback>
                <p:oleObj name="Document" r:id="rId2" imgW="8129635" imgH="6538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31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89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32238"/>
              </p:ext>
            </p:extLst>
          </p:nvPr>
        </p:nvGraphicFramePr>
        <p:xfrm>
          <a:off x="531813" y="804863"/>
          <a:ext cx="78613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5539" progId="Word.Document.12">
                  <p:embed/>
                </p:oleObj>
              </mc:Choice>
              <mc:Fallback>
                <p:oleObj name="Document" r:id="rId2" imgW="8129635" imgH="55555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16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60654"/>
              </p:ext>
            </p:extLst>
          </p:nvPr>
        </p:nvGraphicFramePr>
        <p:xfrm>
          <a:off x="531813" y="804863"/>
          <a:ext cx="7861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3431" progId="Word.Document.12">
                  <p:embed/>
                </p:oleObj>
              </mc:Choice>
              <mc:Fallback>
                <p:oleObj name="Document" r:id="rId2" imgW="8129635" imgH="45534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11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084919"/>
              </p:ext>
            </p:extLst>
          </p:nvPr>
        </p:nvGraphicFramePr>
        <p:xfrm>
          <a:off x="531813" y="804863"/>
          <a:ext cx="78613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73990" progId="Word.Document.12">
                  <p:embed/>
                </p:oleObj>
              </mc:Choice>
              <mc:Fallback>
                <p:oleObj name="Document" r:id="rId2" imgW="8129635" imgH="40739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5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24483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3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064540"/>
              </p:ext>
            </p:extLst>
          </p:nvPr>
        </p:nvGraphicFramePr>
        <p:xfrm>
          <a:off x="531813" y="804863"/>
          <a:ext cx="786130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07161" progId="Word.Document.12">
                  <p:embed/>
                </p:oleObj>
              </mc:Choice>
              <mc:Fallback>
                <p:oleObj name="Document" r:id="rId2" imgW="8129635" imgH="62071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4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3065"/>
              </p:ext>
            </p:extLst>
          </p:nvPr>
        </p:nvGraphicFramePr>
        <p:xfrm>
          <a:off x="531813" y="804863"/>
          <a:ext cx="7861300" cy="627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05776" progId="Word.Document.12">
                  <p:embed/>
                </p:oleObj>
              </mc:Choice>
              <mc:Fallback>
                <p:oleObj name="Document" r:id="rId2" imgW="8129635" imgH="6505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27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6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400929"/>
              </p:ext>
            </p:extLst>
          </p:nvPr>
        </p:nvGraphicFramePr>
        <p:xfrm>
          <a:off x="531813" y="804863"/>
          <a:ext cx="7861300" cy="53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3348" progId="Word.Document.12">
                  <p:embed/>
                </p:oleObj>
              </mc:Choice>
              <mc:Fallback>
                <p:oleObj name="Document" r:id="rId2" imgW="8129635" imgH="47533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2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8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693826"/>
              </p:ext>
            </p:extLst>
          </p:nvPr>
        </p:nvGraphicFramePr>
        <p:xfrm>
          <a:off x="531813" y="804863"/>
          <a:ext cx="7861300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0936" progId="Word.Document.12">
                  <p:embed/>
                </p:oleObj>
              </mc:Choice>
              <mc:Fallback>
                <p:oleObj name="Document" r:id="rId2" imgW="8129635" imgH="40509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2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540261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80778" progId="Word.Document.12">
                  <p:embed/>
                </p:oleObj>
              </mc:Choice>
              <mc:Fallback>
                <p:oleObj name="Document" r:id="rId2" imgW="8129635" imgH="37807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4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905350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9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437083"/>
              </p:ext>
            </p:extLst>
          </p:nvPr>
        </p:nvGraphicFramePr>
        <p:xfrm>
          <a:off x="531813" y="804863"/>
          <a:ext cx="7861300" cy="554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9247" progId="Word.Document.12">
                  <p:embed/>
                </p:oleObj>
              </mc:Choice>
              <mc:Fallback>
                <p:oleObj name="Document" r:id="rId2" imgW="8129635" imgH="5739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4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10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300878"/>
              </p:ext>
            </p:extLst>
          </p:nvPr>
        </p:nvGraphicFramePr>
        <p:xfrm>
          <a:off x="531813" y="804863"/>
          <a:ext cx="7861300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89756" progId="Word.Document.12">
                  <p:embed/>
                </p:oleObj>
              </mc:Choice>
              <mc:Fallback>
                <p:oleObj name="Document" r:id="rId2" imgW="8129635" imgH="42897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04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79788"/>
              </p:ext>
            </p:extLst>
          </p:nvPr>
        </p:nvGraphicFramePr>
        <p:xfrm>
          <a:off x="531813" y="804863"/>
          <a:ext cx="7861300" cy="468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53154" progId="Word.Document.12">
                  <p:embed/>
                </p:oleObj>
              </mc:Choice>
              <mc:Fallback>
                <p:oleObj name="Document" r:id="rId2" imgW="8129635" imgH="4353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8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8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367371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87459" progId="Word.Document.12">
                  <p:embed/>
                </p:oleObj>
              </mc:Choice>
              <mc:Fallback>
                <p:oleObj name="Document" r:id="rId2" imgW="8129635" imgH="54874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6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793397"/>
              </p:ext>
            </p:extLst>
          </p:nvPr>
        </p:nvGraphicFramePr>
        <p:xfrm>
          <a:off x="531813" y="804863"/>
          <a:ext cx="78613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64184" progId="Word.Document.12">
                  <p:embed/>
                </p:oleObj>
              </mc:Choice>
              <mc:Fallback>
                <p:oleObj name="Document" r:id="rId2" imgW="8129635" imgH="55641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26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083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4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04037B-B4EF-4855-AA05-4E75A5CC9FE9}"/>
              </a:ext>
            </a:extLst>
          </p:cNvPr>
          <p:cNvSpPr txBox="1"/>
          <p:nvPr/>
        </p:nvSpPr>
        <p:spPr>
          <a:xfrm>
            <a:off x="546287" y="474345"/>
            <a:ext cx="80514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format long g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= 1 - 0.2^(1/12); m = 1.109 * 10 ^ 5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w3 = 17.86; w4 = 22.99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X=[]; Z=[]; N=[]; K = 0:0.001:0.874;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for k = K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x1 = 1.22*10^11*(1-1/(m*(1-a-0.42*k)^8*(1-a)^24* 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(1/2+(1-a-k)^8*(1-a)^4)));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x2 = (1-a)^12*x1; x3 = (1-a)^12*x2;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x4 = (1-a-0.42*k)^8*(1-a)^4*x3;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X = [X, [x1;x2;x3;x4]];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n = m*(1-a-0.42*k)^8*(1-a)^24*(1/2+(1-a-k)^8*(1-a)^4)*x1;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N = [N, n];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z = 0.42*k*w3*(1-(1-a-0.42*k)^8)/(a+0.42*k)*x3+ 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k*w4*(1-(1-a-k)^8)/(a+k)*x4;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Z = [Z, z];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end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[mz, ind] = max(Z)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k4 = K(ind), k3 = 0.42 * k4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最优捕捞强度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xx = X(:,ind)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各年龄组的鱼群数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plot(K, Z) ; xlabel('$k$', 'Interpreter', 'Latex')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ylabel('$z$', 'Interpreter', 'Latex', 'Rotation', 0)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777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3373</TotalTime>
  <Words>937</Words>
  <Application>Microsoft Office PowerPoint</Application>
  <PresentationFormat>全屏显示(4:3)</PresentationFormat>
  <Paragraphs>98</Paragraphs>
  <Slides>91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105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169</cp:revision>
  <dcterms:created xsi:type="dcterms:W3CDTF">2020-06-24T23:10:14Z</dcterms:created>
  <dcterms:modified xsi:type="dcterms:W3CDTF">2023-08-23T17:00:56Z</dcterms:modified>
</cp:coreProperties>
</file>